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3" r:id="rId2"/>
    <p:sldId id="304" r:id="rId3"/>
    <p:sldId id="298" r:id="rId4"/>
    <p:sldId id="278" r:id="rId5"/>
    <p:sldId id="313" r:id="rId6"/>
    <p:sldId id="305" r:id="rId7"/>
    <p:sldId id="311" r:id="rId8"/>
    <p:sldId id="335" r:id="rId9"/>
    <p:sldId id="336" r:id="rId10"/>
    <p:sldId id="332" r:id="rId11"/>
    <p:sldId id="340" r:id="rId12"/>
    <p:sldId id="341" r:id="rId13"/>
    <p:sldId id="312" r:id="rId14"/>
    <p:sldId id="333" r:id="rId15"/>
    <p:sldId id="343" r:id="rId16"/>
    <p:sldId id="315" r:id="rId17"/>
    <p:sldId id="308" r:id="rId18"/>
    <p:sldId id="338" r:id="rId19"/>
    <p:sldId id="317" r:id="rId20"/>
    <p:sldId id="344" r:id="rId21"/>
    <p:sldId id="345" r:id="rId22"/>
    <p:sldId id="307" r:id="rId23"/>
    <p:sldId id="316" r:id="rId24"/>
    <p:sldId id="309" r:id="rId25"/>
    <p:sldId id="314" r:id="rId26"/>
    <p:sldId id="310" r:id="rId27"/>
    <p:sldId id="319" r:id="rId28"/>
    <p:sldId id="321" r:id="rId29"/>
    <p:sldId id="259" r:id="rId30"/>
    <p:sldId id="331" r:id="rId31"/>
    <p:sldId id="334" r:id="rId32"/>
    <p:sldId id="337" r:id="rId33"/>
    <p:sldId id="330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263" r:id="rId42"/>
    <p:sldId id="339" r:id="rId43"/>
    <p:sldId id="271" r:id="rId44"/>
    <p:sldId id="280" r:id="rId45"/>
    <p:sldId id="281" r:id="rId46"/>
    <p:sldId id="282" r:id="rId47"/>
    <p:sldId id="286" r:id="rId48"/>
    <p:sldId id="283" r:id="rId49"/>
    <p:sldId id="275" r:id="rId50"/>
    <p:sldId id="274" r:id="rId51"/>
    <p:sldId id="285" r:id="rId52"/>
    <p:sldId id="277" r:id="rId53"/>
    <p:sldId id="342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D51EC-5296-4D38-AF0D-A919DB8341D2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514E1-BB88-4E85-BF0D-662B84ADC9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9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FD89-1E65-4DBB-A61B-443295A0960D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4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D45B-F81E-42B7-BD7D-E8E128F6FAFF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7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AD18-BC9C-4223-9DFA-75D7E758856D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92B7-372B-4F9E-B4B7-A2ABBE35A074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0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F293-D372-4D7C-A66B-DF10FD41FEC0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08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694A-D94B-447B-8C88-53EE32B0C6DA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1E7B-C074-4E97-B9DF-DC9894763D1B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78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8338-9B3D-4C81-A69E-499957005F59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0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78AC-9874-496B-B715-19A2E4D7E6A2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19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46C-5595-4D40-974F-8605248C1D6B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6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17D3-1AFC-4B44-91D3-8CB4EFAC42CB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8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C472A-C314-41A7-9681-8694B5301E5C}" type="datetime1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E4BE0-487F-4CD5-BAE0-96920C81A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3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470025"/>
          </a:xfrm>
        </p:spPr>
        <p:txBody>
          <a:bodyPr/>
          <a:lstStyle/>
          <a:p>
            <a:r>
              <a:rPr lang="zh-CN" altLang="en-US" b="1" smtClean="0"/>
              <a:t>跨文化交际</a:t>
            </a:r>
            <a:r>
              <a:rPr lang="en-US" altLang="zh-CN" b="1" smtClean="0"/>
              <a:t/>
            </a:r>
            <a:br>
              <a:rPr lang="en-US" altLang="zh-CN" b="1" smtClean="0"/>
            </a:br>
            <a:r>
              <a:rPr lang="en-US" altLang="zh-CN" b="1" smtClean="0"/>
              <a:t>Communication interculturelle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73016"/>
            <a:ext cx="3168352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7704" y="2564904"/>
            <a:ext cx="6779096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smtClean="0"/>
              <a:t>什么样的人会有身份的困惑？</a:t>
            </a:r>
            <a:endParaRPr lang="en-US" altLang="zh-CN" b="1" smtClean="0"/>
          </a:p>
          <a:p>
            <a:pPr marL="0" indent="0">
              <a:buNone/>
            </a:pPr>
            <a:r>
              <a:rPr lang="zh-CN" altLang="en-US" b="1" smtClean="0"/>
              <a:t>案例分析：身份的困惑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980728"/>
            <a:ext cx="9144000" cy="9309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65459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88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9367"/>
            <a:ext cx="8352928" cy="372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6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Activité 3: classez les groupes suivants dans un ordre diminué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2008" y="1700808"/>
            <a:ext cx="9396536" cy="4824536"/>
          </a:xfrm>
        </p:spPr>
        <p:txBody>
          <a:bodyPr>
            <a:normAutofit/>
          </a:bodyPr>
          <a:lstStyle/>
          <a:p>
            <a:pPr marL="514350" indent="-514350">
              <a:buAutoNum type="alphaLcPeriod"/>
            </a:pPr>
            <a:r>
              <a:rPr lang="zh-CN" altLang="en-US" sz="2800" smtClean="0"/>
              <a:t>基督徒和穆斯林</a:t>
            </a:r>
            <a:endParaRPr lang="en-US" altLang="zh-CN" sz="2800"/>
          </a:p>
          <a:p>
            <a:pPr marL="514350" indent="-514350">
              <a:buAutoNum type="alphaLcPeriod"/>
            </a:pPr>
            <a:r>
              <a:rPr lang="zh-CN" altLang="en-US" sz="2800" smtClean="0"/>
              <a:t>中国人和法国人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zh-CN" altLang="en-US" sz="2800" smtClean="0"/>
              <a:t>东北人和福建人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zh-CN" altLang="en-US" sz="2800" smtClean="0"/>
              <a:t>某中国大学同班同学，男生</a:t>
            </a:r>
            <a:r>
              <a:rPr lang="en-US" altLang="zh-CN" sz="2800" smtClean="0"/>
              <a:t>A</a:t>
            </a:r>
            <a:r>
              <a:rPr lang="zh-CN" altLang="en-US" sz="2800" smtClean="0"/>
              <a:t>喜欢电玩，男生</a:t>
            </a:r>
            <a:r>
              <a:rPr lang="en-US" altLang="zh-CN" sz="2800" smtClean="0"/>
              <a:t>B</a:t>
            </a:r>
            <a:r>
              <a:rPr lang="zh-CN" altLang="en-US" sz="2800" smtClean="0"/>
              <a:t>喜欢运动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zh-CN" altLang="en-US" sz="2800" smtClean="0"/>
              <a:t>中国人和日本人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zh-CN" altLang="en-US" sz="2800" smtClean="0"/>
              <a:t>汉族和藏族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en-US" altLang="zh-CN" sz="2800" smtClean="0"/>
              <a:t>35</a:t>
            </a:r>
            <a:r>
              <a:rPr lang="zh-CN" altLang="en-US" sz="2800" smtClean="0"/>
              <a:t>岁已经有孩子的大学男教师和他</a:t>
            </a:r>
            <a:r>
              <a:rPr lang="en-US" altLang="zh-CN" sz="2800" smtClean="0"/>
              <a:t>20</a:t>
            </a:r>
            <a:r>
              <a:rPr lang="zh-CN" altLang="en-US" sz="2800" smtClean="0"/>
              <a:t>岁的女学生</a:t>
            </a:r>
            <a:endParaRPr lang="en-US" altLang="zh-CN" sz="2800" smtClean="0"/>
          </a:p>
          <a:p>
            <a:pPr marL="514350" indent="-514350">
              <a:buAutoNum type="alphaLcPeriod"/>
            </a:pPr>
            <a:r>
              <a:rPr lang="zh-CN" altLang="en-US" sz="2800" smtClean="0"/>
              <a:t>在中国某城市工作的</a:t>
            </a:r>
            <a:r>
              <a:rPr lang="en-US" altLang="zh-CN" sz="2800" smtClean="0"/>
              <a:t>35</a:t>
            </a:r>
            <a:r>
              <a:rPr lang="zh-CN" altLang="en-US" sz="2800" smtClean="0"/>
              <a:t>岁大学男教师和</a:t>
            </a:r>
            <a:r>
              <a:rPr lang="en-US" altLang="zh-CN" sz="2800" smtClean="0"/>
              <a:t>35</a:t>
            </a:r>
            <a:r>
              <a:rPr lang="zh-CN" altLang="en-US" sz="2800" smtClean="0"/>
              <a:t>岁建筑工人</a:t>
            </a:r>
            <a:endParaRPr lang="en-US" altLang="zh-CN" sz="2800" smtClean="0"/>
          </a:p>
          <a:p>
            <a:pPr marL="514350" indent="-514350">
              <a:buAutoNum type="alphaLcPeriod"/>
            </a:pP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8" y="2348880"/>
            <a:ext cx="4572000" cy="2160240"/>
          </a:xfrm>
        </p:spPr>
        <p:txBody>
          <a:bodyPr>
            <a:noAutofit/>
          </a:bodyPr>
          <a:lstStyle/>
          <a:p>
            <a:pPr algn="l"/>
            <a:r>
              <a:rPr lang="zh-CN" altLang="en-US" sz="2800" smtClean="0"/>
              <a:t>陈国明</a:t>
            </a:r>
            <a:r>
              <a:rPr lang="en-US" altLang="zh-CN" sz="2800"/>
              <a:t>《</a:t>
            </a:r>
            <a:r>
              <a:rPr lang="zh-CN" altLang="en-US" sz="2800"/>
              <a:t>跨文化交际学</a:t>
            </a:r>
            <a:r>
              <a:rPr lang="en-US" altLang="zh-CN" sz="2800" smtClean="0"/>
              <a:t>》</a:t>
            </a:r>
            <a:br>
              <a:rPr lang="en-US" altLang="zh-CN" sz="2800" smtClean="0"/>
            </a:br>
            <a:r>
              <a:rPr lang="zh-CN" altLang="en-US" sz="2800" smtClean="0"/>
              <a:t>上海</a:t>
            </a:r>
            <a:r>
              <a:rPr lang="zh-CN" altLang="en-US" sz="2800"/>
              <a:t>：</a:t>
            </a:r>
            <a:r>
              <a:rPr lang="zh-CN" altLang="en-US" sz="2800" smtClean="0"/>
              <a:t>华东师范大学出版社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2003</a:t>
            </a:r>
            <a:r>
              <a:rPr lang="zh-CN" altLang="en-US" sz="2800" smtClean="0"/>
              <a:t>年，</a:t>
            </a:r>
            <a:r>
              <a:rPr lang="en-US" altLang="zh-CN" sz="2800" smtClean="0"/>
              <a:t>31</a:t>
            </a:r>
            <a:r>
              <a:rPr lang="zh-CN" altLang="en-US" sz="2800" smtClean="0"/>
              <a:t>页</a:t>
            </a:r>
            <a:endParaRPr lang="zh-CN" altLang="en-US" sz="28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" t="29712" r="5287" b="39814"/>
          <a:stretch/>
        </p:blipFill>
        <p:spPr>
          <a:xfrm rot="16200000">
            <a:off x="3706531" y="1175962"/>
            <a:ext cx="6070835" cy="433989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6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59" y="3148012"/>
            <a:ext cx="4676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57" y="1352473"/>
            <a:ext cx="5221978" cy="41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52473"/>
            <a:ext cx="7920880" cy="436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5267"/>
            <a:ext cx="8208912" cy="506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b="1" smtClean="0"/>
              <a:t>文化的层次</a:t>
            </a:r>
            <a:endParaRPr lang="zh-CN" altLang="en-US" sz="40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smtClean="0"/>
              <a:t>Différents niveaux de la culture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752527"/>
          </a:xfrm>
        </p:spPr>
        <p:txBody>
          <a:bodyPr>
            <a:normAutofit/>
          </a:bodyPr>
          <a:lstStyle/>
          <a:p>
            <a:r>
              <a:rPr lang="fr-FR" altLang="zh-CN" smtClean="0"/>
              <a:t>Un niveau national</a:t>
            </a:r>
          </a:p>
          <a:p>
            <a:r>
              <a:rPr lang="fr-FR" altLang="zh-CN" smtClean="0"/>
              <a:t>Un niveau régional/éthnique/religieux/langagier</a:t>
            </a:r>
          </a:p>
          <a:p>
            <a:r>
              <a:rPr lang="en-US" altLang="zh-CN" smtClean="0"/>
              <a:t>Un niveau du genre</a:t>
            </a:r>
          </a:p>
          <a:p>
            <a:r>
              <a:rPr lang="en-US" altLang="zh-CN" smtClean="0"/>
              <a:t>Un niveau de la </a:t>
            </a:r>
            <a:r>
              <a:rPr lang="fr-FR" altLang="zh-CN" smtClean="0"/>
              <a:t>génération</a:t>
            </a:r>
          </a:p>
          <a:p>
            <a:r>
              <a:rPr lang="fr-FR" altLang="zh-CN" smtClean="0"/>
              <a:t>Un niveau de la classe sociale (éducation, profession...)</a:t>
            </a:r>
          </a:p>
          <a:p>
            <a:endParaRPr lang="fr-FR" altLang="zh-CN"/>
          </a:p>
          <a:p>
            <a:pPr marL="0" indent="0">
              <a:buNone/>
            </a:pPr>
            <a:r>
              <a:rPr lang="fr-FR" altLang="zh-CN" smtClean="0"/>
              <a:t>                                                             </a:t>
            </a:r>
            <a:r>
              <a:rPr lang="zh-CN" altLang="en-US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广西师大</a:t>
            </a:r>
            <a:r>
              <a:rPr lang="en-US" altLang="zh-CN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MOOC</a:t>
            </a:r>
            <a:endParaRPr lang="zh-CN" altLang="en-US" sz="24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6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文化的不同层次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1700808"/>
            <a:ext cx="5122912" cy="4425355"/>
          </a:xfrm>
        </p:spPr>
        <p:txBody>
          <a:bodyPr>
            <a:normAutofit lnSpcReduction="10000"/>
          </a:bodyPr>
          <a:lstStyle/>
          <a:p>
            <a:r>
              <a:rPr lang="zh-CN" altLang="en-US" smtClean="0"/>
              <a:t>区域</a:t>
            </a:r>
            <a:endParaRPr lang="en-US" altLang="zh-CN" smtClean="0"/>
          </a:p>
          <a:p>
            <a:r>
              <a:rPr lang="zh-CN" altLang="en-US" smtClean="0"/>
              <a:t>洲际</a:t>
            </a:r>
            <a:endParaRPr lang="en-US" altLang="zh-CN" smtClean="0"/>
          </a:p>
          <a:p>
            <a:r>
              <a:rPr lang="zh-CN" altLang="en-US" smtClean="0"/>
              <a:t>国家</a:t>
            </a:r>
            <a:endParaRPr lang="en-US" altLang="zh-CN" smtClean="0"/>
          </a:p>
          <a:p>
            <a:r>
              <a:rPr lang="zh-CN" altLang="en-US" smtClean="0"/>
              <a:t>地域</a:t>
            </a:r>
            <a:endParaRPr lang="en-US" altLang="zh-CN" smtClean="0"/>
          </a:p>
          <a:p>
            <a:r>
              <a:rPr lang="zh-CN" altLang="en-US" smtClean="0"/>
              <a:t>群体</a:t>
            </a:r>
            <a:endParaRPr lang="en-US" altLang="zh-CN" smtClean="0"/>
          </a:p>
          <a:p>
            <a:r>
              <a:rPr lang="zh-CN" altLang="en-US" smtClean="0"/>
              <a:t>家庭</a:t>
            </a:r>
            <a:endParaRPr lang="en-US" altLang="zh-CN" smtClean="0"/>
          </a:p>
          <a:p>
            <a:r>
              <a:rPr lang="zh-CN" altLang="en-US" smtClean="0"/>
              <a:t>个体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            </a:t>
            </a:r>
            <a:r>
              <a:rPr lang="zh-CN" altLang="en-US" sz="2400" b="1">
                <a:solidFill>
                  <a:schemeClr val="tx2">
                    <a:lumMod val="60000"/>
                    <a:lumOff val="40000"/>
                  </a:schemeClr>
                </a:solidFill>
              </a:rPr>
              <a:t>华东师大</a:t>
            </a:r>
            <a:r>
              <a:rPr lang="en-US" altLang="zh-CN" sz="2400" b="1">
                <a:solidFill>
                  <a:schemeClr val="tx2">
                    <a:lumMod val="60000"/>
                    <a:lumOff val="40000"/>
                  </a:schemeClr>
                </a:solidFill>
              </a:rPr>
              <a:t>MOOC</a:t>
            </a:r>
            <a:endParaRPr lang="zh-CN" altLang="en-US" sz="24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3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404"/>
            <a:ext cx="4973523" cy="683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accent6"/>
                </a:solidFill>
              </a:rPr>
              <a:t>教材与书籍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556792"/>
            <a:ext cx="9036496" cy="4824536"/>
          </a:xfrm>
        </p:spPr>
        <p:txBody>
          <a:bodyPr>
            <a:normAutofit/>
          </a:bodyPr>
          <a:lstStyle/>
          <a:p>
            <a:r>
              <a:rPr lang="zh-CN" altLang="en-US"/>
              <a:t>胡文仲，</a:t>
            </a:r>
            <a:r>
              <a:rPr lang="en-US" altLang="zh-CN"/>
              <a:t>《</a:t>
            </a:r>
            <a:r>
              <a:rPr lang="zh-CN" altLang="en-US"/>
              <a:t>跨文化交际学概论</a:t>
            </a:r>
            <a:r>
              <a:rPr lang="en-US" altLang="zh-CN"/>
              <a:t>》</a:t>
            </a:r>
            <a:r>
              <a:rPr lang="zh-CN" altLang="en-US"/>
              <a:t>，北京：外语教学与研究出版社，</a:t>
            </a:r>
            <a:r>
              <a:rPr lang="en-US" altLang="zh-CN" smtClean="0"/>
              <a:t>1999</a:t>
            </a:r>
            <a:r>
              <a:rPr lang="zh-CN" altLang="en-US" smtClean="0"/>
              <a:t>年；</a:t>
            </a:r>
            <a:endParaRPr lang="en-US" altLang="zh-CN" smtClean="0"/>
          </a:p>
          <a:p>
            <a:r>
              <a:rPr lang="zh-CN" altLang="en-US"/>
              <a:t>祖晓梅，</a:t>
            </a:r>
            <a:r>
              <a:rPr lang="en-US" altLang="zh-CN"/>
              <a:t>《</a:t>
            </a:r>
            <a:r>
              <a:rPr lang="zh-CN" altLang="en-US"/>
              <a:t>跨文化交际</a:t>
            </a:r>
            <a:r>
              <a:rPr lang="en-US" altLang="zh-CN"/>
              <a:t>》</a:t>
            </a:r>
            <a:r>
              <a:rPr lang="zh-CN" altLang="en-US"/>
              <a:t>，北京：外语教学与研究出版社，</a:t>
            </a:r>
            <a:r>
              <a:rPr lang="en-US" altLang="zh-CN" smtClean="0"/>
              <a:t>2015</a:t>
            </a:r>
            <a:r>
              <a:rPr lang="zh-CN" altLang="en-US" smtClean="0"/>
              <a:t>年；</a:t>
            </a:r>
            <a:endParaRPr lang="en-US" altLang="zh-CN" smtClean="0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1" y="860127"/>
            <a:ext cx="7138877" cy="35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5861"/>
            <a:ext cx="9144000" cy="104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8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smtClean="0"/>
              <a:t>文化人类学</a:t>
            </a:r>
            <a:r>
              <a:rPr lang="en-US" altLang="zh-CN" sz="3200" b="1" smtClean="0"/>
              <a:t/>
            </a:r>
            <a:br>
              <a:rPr lang="en-US" altLang="zh-CN" sz="3200" b="1" smtClean="0"/>
            </a:br>
            <a:r>
              <a:rPr lang="zh-CN" altLang="en-US" sz="3200" b="1" smtClean="0"/>
              <a:t>文化圈</a:t>
            </a:r>
            <a:endParaRPr lang="zh-CN" altLang="en-US" sz="32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48011"/>
            <a:ext cx="8445241" cy="476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8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210146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Activité 4: analysez les différents éléments de la communication interculturelle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32" y="2132856"/>
            <a:ext cx="673076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51450"/>
            <a:ext cx="8123494" cy="42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71155"/>
            <a:ext cx="8160005" cy="498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9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b="1" smtClean="0"/>
              <a:t>文化的分类</a:t>
            </a:r>
            <a:endParaRPr lang="zh-CN" altLang="en-US" sz="40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2146250"/>
          </a:xfrm>
        </p:spPr>
        <p:txBody>
          <a:bodyPr>
            <a:noAutofit/>
          </a:bodyPr>
          <a:lstStyle/>
          <a:p>
            <a:pPr algn="l"/>
            <a:r>
              <a:rPr lang="fr-FR" altLang="zh-CN" sz="4000"/>
              <a:t>Activité 5: </a:t>
            </a:r>
            <a:r>
              <a:rPr lang="fr-FR" altLang="zh-CN" sz="4000" smtClean="0"/>
              <a:t>associez les éléments culturels et les domaines </a:t>
            </a:r>
            <a:r>
              <a:rPr lang="fr-FR" altLang="zh-CN" sz="3200" smtClean="0"/>
              <a:t/>
            </a:r>
            <a:br>
              <a:rPr lang="fr-FR" altLang="zh-CN" sz="3200" smtClean="0"/>
            </a:br>
            <a:endParaRPr lang="zh-CN" altLang="en-US" sz="3200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517232"/>
            <a:ext cx="8435280" cy="12241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                </a:t>
            </a:r>
            <a:endParaRPr lang="fr-FR" altLang="zh-CN"/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endParaRPr lang="fr-FR" altLang="zh-CN"/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endParaRPr lang="fr-FR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380963"/>
              </p:ext>
            </p:extLst>
          </p:nvPr>
        </p:nvGraphicFramePr>
        <p:xfrm>
          <a:off x="539552" y="2060848"/>
          <a:ext cx="799288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624"/>
                <a:gridCol w="2376264"/>
              </a:tblGrid>
              <a:tr h="4032448">
                <a:tc>
                  <a:txBody>
                    <a:bodyPr/>
                    <a:lstStyle/>
                    <a:p>
                      <a:r>
                        <a:rPr lang="fr-FR" altLang="zh-CN" sz="2400" smtClean="0">
                          <a:solidFill>
                            <a:schemeClr val="tx1"/>
                          </a:solidFill>
                        </a:rPr>
                        <a:t>le</a:t>
                      </a: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 breton</a:t>
                      </a:r>
                      <a:endParaRPr lang="fr-FR" altLang="zh-CN" sz="24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fr-FR" altLang="zh-CN" sz="2400" smtClean="0">
                          <a:solidFill>
                            <a:schemeClr val="tx1"/>
                          </a:solidFill>
                        </a:rPr>
                        <a:t>Liberté, fraternité,</a:t>
                      </a: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 égalité</a:t>
                      </a:r>
                      <a:endParaRPr lang="en-US" altLang="zh-CN" sz="24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smtClean="0">
                          <a:solidFill>
                            <a:schemeClr val="tx1"/>
                          </a:solidFill>
                        </a:rPr>
                        <a:t>la</a:t>
                      </a: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 cathédrale </a:t>
                      </a:r>
                      <a:r>
                        <a:rPr lang="fr-FR" altLang="zh-CN" sz="2400" smtClean="0">
                          <a:solidFill>
                            <a:schemeClr val="tx1"/>
                          </a:solidFill>
                        </a:rPr>
                        <a:t>gothique</a:t>
                      </a:r>
                      <a:endParaRPr lang="en-US" altLang="zh-CN" sz="24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smtClean="0">
                          <a:solidFill>
                            <a:schemeClr val="tx1"/>
                          </a:solidFill>
                        </a:rPr>
                        <a:t>le</a:t>
                      </a: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 vin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le capitalisme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le catholicisme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les robes du style rococo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Pâque et Noël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les peintures et poèmes du symbolisme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2400" baseline="0" smtClean="0">
                          <a:solidFill>
                            <a:schemeClr val="tx1"/>
                          </a:solidFill>
                        </a:rPr>
                        <a:t>comment saluer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zh-CN" sz="240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语言</a:t>
                      </a:r>
                      <a:endParaRPr lang="en-US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艺术与文学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宗教信仰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经济及社会制度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饮食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节日习俗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价值观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礼仪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服饰</a:t>
                      </a:r>
                      <a:endParaRPr lang="fr-FR" altLang="zh-CN" sz="24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建筑</a:t>
                      </a:r>
                      <a:endParaRPr lang="zh-CN" alt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80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412776"/>
            <a:ext cx="9144000" cy="1656184"/>
          </a:xfrm>
        </p:spPr>
        <p:txBody>
          <a:bodyPr>
            <a:normAutofit fontScale="90000"/>
          </a:bodyPr>
          <a:lstStyle/>
          <a:p>
            <a:pPr algn="l"/>
            <a:r>
              <a:rPr lang="fr-FR" altLang="zh-CN" smtClean="0"/>
              <a:t>Activité 6:</a:t>
            </a:r>
            <a:br>
              <a:rPr lang="fr-FR" altLang="zh-CN" smtClean="0"/>
            </a:br>
            <a:r>
              <a:rPr lang="fr-FR" altLang="zh-CN" smtClean="0"/>
              <a:t>Classez </a:t>
            </a:r>
            <a:r>
              <a:rPr lang="fr-FR" altLang="zh-CN"/>
              <a:t>les éléments culturels dans </a:t>
            </a:r>
            <a:r>
              <a:rPr lang="en-US" altLang="zh-CN" smtClean="0"/>
              <a:t>trois</a:t>
            </a:r>
            <a:r>
              <a:rPr lang="fr-FR" altLang="zh-CN" smtClean="0"/>
              <a:t> catégories:</a:t>
            </a:r>
            <a:br>
              <a:rPr lang="fr-FR" altLang="zh-CN" smtClean="0"/>
            </a:br>
            <a:r>
              <a:rPr lang="fr-FR" altLang="zh-CN" b="1" smtClean="0">
                <a:solidFill>
                  <a:schemeClr val="accent6"/>
                </a:solidFill>
              </a:rPr>
              <a:t>la </a:t>
            </a:r>
            <a:r>
              <a:rPr lang="fr-FR" altLang="zh-CN" b="1">
                <a:solidFill>
                  <a:schemeClr val="accent6"/>
                </a:solidFill>
              </a:rPr>
              <a:t>culture </a:t>
            </a:r>
            <a:r>
              <a:rPr lang="fr-FR" altLang="zh-CN" b="1" smtClean="0">
                <a:solidFill>
                  <a:schemeClr val="accent6"/>
                </a:solidFill>
              </a:rPr>
              <a:t>matérielle, la </a:t>
            </a:r>
            <a:r>
              <a:rPr lang="fr-FR" altLang="zh-CN" b="1">
                <a:solidFill>
                  <a:schemeClr val="accent6"/>
                </a:solidFill>
              </a:rPr>
              <a:t>culture </a:t>
            </a:r>
            <a:r>
              <a:rPr lang="fr-FR" altLang="zh-CN" b="1" smtClean="0">
                <a:solidFill>
                  <a:schemeClr val="accent6"/>
                </a:solidFill>
              </a:rPr>
              <a:t>sociale et la culture spirituelle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16424" y="395105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/>
              <a:t>语言</a:t>
            </a:r>
            <a:endParaRPr lang="en-US" altLang="zh-CN" b="1"/>
          </a:p>
          <a:p>
            <a:r>
              <a:rPr lang="zh-CN" altLang="en-US" b="1"/>
              <a:t>艺术与文学</a:t>
            </a:r>
            <a:endParaRPr lang="fr-FR" altLang="zh-CN" b="1"/>
          </a:p>
          <a:p>
            <a:r>
              <a:rPr lang="zh-CN" altLang="en-US" b="1"/>
              <a:t>宗教信仰</a:t>
            </a:r>
            <a:endParaRPr lang="fr-FR" altLang="zh-CN" b="1"/>
          </a:p>
          <a:p>
            <a:r>
              <a:rPr lang="zh-CN" altLang="en-US" b="1"/>
              <a:t>经济及社会制度</a:t>
            </a:r>
            <a:endParaRPr lang="fr-FR" altLang="zh-CN" b="1"/>
          </a:p>
          <a:p>
            <a:r>
              <a:rPr lang="zh-CN" altLang="en-US" b="1"/>
              <a:t>饮食</a:t>
            </a:r>
            <a:endParaRPr lang="fr-FR" altLang="zh-CN" b="1"/>
          </a:p>
          <a:p>
            <a:r>
              <a:rPr lang="zh-CN" altLang="en-US" b="1"/>
              <a:t>节日习俗</a:t>
            </a:r>
            <a:endParaRPr lang="fr-FR" altLang="zh-CN" b="1"/>
          </a:p>
          <a:p>
            <a:r>
              <a:rPr lang="zh-CN" altLang="en-US" b="1"/>
              <a:t>价值观</a:t>
            </a:r>
            <a:endParaRPr lang="fr-FR" altLang="zh-CN" b="1"/>
          </a:p>
          <a:p>
            <a:r>
              <a:rPr lang="zh-CN" altLang="en-US" b="1"/>
              <a:t>礼仪</a:t>
            </a:r>
            <a:endParaRPr lang="fr-FR" altLang="zh-CN" b="1"/>
          </a:p>
          <a:p>
            <a:r>
              <a:rPr lang="zh-CN" altLang="en-US" b="1"/>
              <a:t>服饰</a:t>
            </a:r>
            <a:endParaRPr lang="fr-FR" altLang="zh-CN" b="1"/>
          </a:p>
          <a:p>
            <a:r>
              <a:rPr lang="zh-CN" altLang="en-US" b="1"/>
              <a:t>建筑</a:t>
            </a:r>
          </a:p>
        </p:txBody>
      </p:sp>
    </p:spTree>
    <p:extLst>
      <p:ext uri="{BB962C8B-B14F-4D97-AF65-F5344CB8AC3E}">
        <p14:creationId xmlns:p14="http://schemas.microsoft.com/office/powerpoint/2010/main" val="7938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430"/>
            <a:ext cx="9144000" cy="325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8964488" cy="44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9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067219"/>
            <a:ext cx="9144000" cy="4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5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La culture subjective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45688"/>
            <a:ext cx="9073008" cy="318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8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916832"/>
            <a:ext cx="8172400" cy="42124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3000" smtClean="0"/>
              <a:t>表层              物质文化：饮食 服饰 建筑等</a:t>
            </a:r>
            <a:endParaRPr lang="en-US" altLang="zh-CN" sz="3000" smtClean="0"/>
          </a:p>
          <a:p>
            <a:pPr marL="0" indent="0">
              <a:buNone/>
            </a:pPr>
            <a:r>
              <a:rPr lang="en-US" altLang="zh-CN" sz="3000"/>
              <a:t> </a:t>
            </a:r>
            <a:r>
              <a:rPr lang="en-US" altLang="zh-CN" sz="3000" smtClean="0"/>
              <a:t>                            </a:t>
            </a:r>
          </a:p>
          <a:p>
            <a:pPr marL="0" indent="0">
              <a:buNone/>
            </a:pPr>
            <a:endParaRPr lang="en-US" altLang="zh-CN" sz="3000" smtClean="0"/>
          </a:p>
          <a:p>
            <a:pPr marL="0" indent="0">
              <a:buNone/>
            </a:pPr>
            <a:endParaRPr lang="en-US" altLang="zh-CN" sz="3000" smtClean="0"/>
          </a:p>
          <a:p>
            <a:pPr marL="0" indent="0">
              <a:buNone/>
            </a:pPr>
            <a:r>
              <a:rPr lang="zh-CN" altLang="en-US" sz="3000" smtClean="0"/>
              <a:t>   </a:t>
            </a:r>
            <a:endParaRPr lang="en-US" altLang="zh-CN" sz="3000" smtClean="0"/>
          </a:p>
          <a:p>
            <a:pPr marL="0" indent="0">
              <a:buNone/>
            </a:pPr>
            <a:r>
              <a:rPr lang="zh-CN" altLang="en-US" sz="3000" smtClean="0"/>
              <a:t>中层               社会文化：语言 制度 节日习俗等 </a:t>
            </a:r>
            <a:endParaRPr lang="en-US" altLang="zh-CN" sz="3000"/>
          </a:p>
          <a:p>
            <a:pPr marL="0" indent="0">
              <a:buNone/>
            </a:pPr>
            <a:endParaRPr lang="en-US" altLang="zh-CN" sz="3000" smtClean="0"/>
          </a:p>
          <a:p>
            <a:pPr marL="0" indent="0">
              <a:buNone/>
            </a:pPr>
            <a:endParaRPr lang="en-US" altLang="zh-CN" sz="3000" smtClean="0"/>
          </a:p>
          <a:p>
            <a:pPr marL="0" indent="0">
              <a:buNone/>
            </a:pPr>
            <a:r>
              <a:rPr lang="zh-CN" altLang="en-US" sz="3000" smtClean="0"/>
              <a:t>深层              精神文化：宗教 哲学 文艺 价值</a:t>
            </a:r>
            <a:r>
              <a:rPr lang="zh-CN" altLang="en-US" smtClean="0"/>
              <a:t>观等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29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79512" y="3681028"/>
            <a:ext cx="2267744" cy="222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16024" y="5085184"/>
            <a:ext cx="22677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下箭头 11"/>
          <p:cNvSpPr/>
          <p:nvPr/>
        </p:nvSpPr>
        <p:spPr>
          <a:xfrm flipV="1">
            <a:off x="8172400" y="483816"/>
            <a:ext cx="971600" cy="5688632"/>
          </a:xfrm>
          <a:prstGeom prst="downArrow">
            <a:avLst>
              <a:gd name="adj1" fmla="val 50000"/>
              <a:gd name="adj2" fmla="val 89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08304" y="90872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容易改变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36160" y="580526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稳定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79512" y="1370385"/>
            <a:ext cx="2304256" cy="46657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1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solidFill>
                  <a:schemeClr val="accent6"/>
                </a:solidFill>
              </a:rPr>
              <a:t>MOOC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84784"/>
            <a:ext cx="9036496" cy="4896544"/>
          </a:xfrm>
        </p:spPr>
        <p:txBody>
          <a:bodyPr>
            <a:normAutofit/>
          </a:bodyPr>
          <a:lstStyle/>
          <a:p>
            <a:r>
              <a:rPr lang="zh-CN" altLang="en-US" smtClean="0"/>
              <a:t>上海外国语大学，顾力行，</a:t>
            </a:r>
            <a:r>
              <a:rPr lang="en-US" altLang="zh-CN" smtClean="0"/>
              <a:t>Intercultural commucination</a:t>
            </a:r>
            <a:r>
              <a:rPr lang="zh-CN" altLang="en-US" smtClean="0"/>
              <a:t>，英语授课，资源：</a:t>
            </a:r>
            <a:r>
              <a:rPr lang="en-US" altLang="zh-CN" smtClean="0"/>
              <a:t>Futurelearn</a:t>
            </a:r>
            <a:r>
              <a:rPr lang="zh-CN" altLang="en-US" smtClean="0"/>
              <a:t>；</a:t>
            </a:r>
            <a:endParaRPr lang="en-US" altLang="zh-CN" smtClean="0"/>
          </a:p>
          <a:p>
            <a:r>
              <a:rPr lang="zh-CN" altLang="en-US" smtClean="0"/>
              <a:t>广东外语外贸大学，郑立华，跨文化交际引论，资源：</a:t>
            </a:r>
            <a:r>
              <a:rPr lang="en-US" altLang="zh-CN" smtClean="0"/>
              <a:t>Bilibili</a:t>
            </a:r>
            <a:r>
              <a:rPr lang="zh-CN" altLang="en-US" smtClean="0"/>
              <a:t>；</a:t>
            </a:r>
            <a:endParaRPr lang="en-US" altLang="zh-CN" smtClean="0"/>
          </a:p>
          <a:p>
            <a:r>
              <a:rPr lang="zh-CN" altLang="en-US" smtClean="0"/>
              <a:t>华东师范大学，严文华，跨文化沟通心理学，资源：中国大学</a:t>
            </a:r>
            <a:r>
              <a:rPr lang="en-US" altLang="zh-CN" smtClean="0"/>
              <a:t>MOOC</a:t>
            </a:r>
            <a:r>
              <a:rPr lang="zh-CN" altLang="en-US" smtClean="0"/>
              <a:t>；</a:t>
            </a:r>
            <a:endParaRPr lang="en-US" altLang="zh-CN" smtClean="0"/>
          </a:p>
          <a:p>
            <a:r>
              <a:rPr lang="zh-CN" altLang="en-US" smtClean="0"/>
              <a:t>广西师范大学，跨文化交际，英语授课，资源：智慧树。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8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90" y="617934"/>
            <a:ext cx="5983522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657"/>
            <a:ext cx="8470440" cy="44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中层、深层文化的无意识性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2060848"/>
            <a:ext cx="7499176" cy="4065315"/>
          </a:xfrm>
        </p:spPr>
        <p:txBody>
          <a:bodyPr/>
          <a:lstStyle/>
          <a:p>
            <a:r>
              <a:rPr lang="zh-CN" altLang="en-US"/>
              <a:t>习而不</a:t>
            </a:r>
            <a:r>
              <a:rPr lang="zh-CN" altLang="en-US" smtClean="0"/>
              <a:t>察</a:t>
            </a:r>
            <a:endParaRPr lang="en-US" altLang="zh-CN" smtClean="0"/>
          </a:p>
          <a:p>
            <a:r>
              <a:rPr lang="zh-CN" altLang="en-US" smtClean="0"/>
              <a:t>内化</a:t>
            </a:r>
            <a:endParaRPr lang="en-US" altLang="zh-CN" smtClean="0"/>
          </a:p>
          <a:p>
            <a:r>
              <a:rPr lang="zh-CN" altLang="en-US" smtClean="0"/>
              <a:t>接触异文化后才能反思自己的文化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b="1" smtClean="0"/>
              <a:t>几点补充说明</a:t>
            </a:r>
            <a:endParaRPr lang="zh-CN" altLang="en-US" sz="40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9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63" y="1988840"/>
            <a:ext cx="9144000" cy="2304256"/>
          </a:xfrm>
        </p:spPr>
        <p:txBody>
          <a:bodyPr>
            <a:normAutofit/>
          </a:bodyPr>
          <a:lstStyle/>
          <a:p>
            <a:pPr algn="l"/>
            <a:r>
              <a:rPr lang="fr-FR" altLang="zh-CN" sz="3200" smtClean="0"/>
              <a:t>Activité 7:</a:t>
            </a:r>
            <a:br>
              <a:rPr lang="fr-FR" altLang="zh-CN" sz="3200" smtClean="0"/>
            </a:br>
            <a:r>
              <a:rPr lang="fr-FR" altLang="zh-CN" sz="3200" smtClean="0"/>
              <a:t>Discussion.</a:t>
            </a:r>
            <a:br>
              <a:rPr lang="fr-FR" altLang="zh-CN" sz="3200" smtClean="0"/>
            </a:br>
            <a:r>
              <a:rPr lang="fr-FR" altLang="zh-CN" sz="3200" smtClean="0"/>
              <a:t>Peut-on considérer ces phénomènes comme culturels? Doit-on protester contre? Pourquoi?</a:t>
            </a:r>
            <a:endParaRPr lang="zh-CN" altLang="en-US" sz="3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8"/>
            <a:ext cx="4055960" cy="252028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632"/>
            <a:ext cx="4134341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480" y="2564904"/>
            <a:ext cx="4355976" cy="1152128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辜鸿铭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（</a:t>
            </a:r>
            <a:r>
              <a:rPr lang="en-US" altLang="zh-CN" smtClean="0"/>
              <a:t>1857—1928</a:t>
            </a:r>
            <a:r>
              <a:rPr lang="zh-CN" altLang="en-US" smtClean="0"/>
              <a:t>）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6672"/>
            <a:ext cx="4104456" cy="571770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6056" y="2996952"/>
            <a:ext cx="3682752" cy="32732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泰国北部克伦族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4"/>
          <a:stretch/>
        </p:blipFill>
        <p:spPr>
          <a:xfrm>
            <a:off x="179512" y="188640"/>
            <a:ext cx="4572000" cy="6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80" y="620688"/>
            <a:ext cx="3779912" cy="439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216058"/>
            <a:ext cx="9145016" cy="66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12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2040" y="2564904"/>
            <a:ext cx="3826768" cy="1084982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Circoncision </a:t>
            </a:r>
            <a:r>
              <a:rPr lang="fr-FR" altLang="zh-CN" smtClean="0"/>
              <a:t>féminine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44008" cy="688846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088" y="2492896"/>
            <a:ext cx="3240360" cy="165618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《</a:t>
            </a:r>
            <a:r>
              <a:rPr lang="zh-CN" altLang="en-US" sz="3200" smtClean="0"/>
              <a:t>真相访谈</a:t>
            </a:r>
            <a:r>
              <a:rPr lang="en-US" altLang="zh-CN" sz="3200" smtClean="0"/>
              <a:t>》</a:t>
            </a:r>
            <a:br>
              <a:rPr lang="en-US" altLang="zh-CN" sz="3200" smtClean="0"/>
            </a:br>
            <a:r>
              <a:rPr lang="zh-CN" altLang="en-US" sz="3200"/>
              <a:t>阿米尔汗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0" y="44624"/>
            <a:ext cx="4774046" cy="682006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0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132856"/>
            <a:ext cx="9144000" cy="2016224"/>
          </a:xfrm>
        </p:spPr>
        <p:txBody>
          <a:bodyPr>
            <a:normAutofit fontScale="90000"/>
          </a:bodyPr>
          <a:lstStyle/>
          <a:p>
            <a:r>
              <a:rPr lang="zh-CN" altLang="en-US" b="1" smtClean="0"/>
              <a:t>第一讲</a:t>
            </a:r>
            <a:r>
              <a:rPr lang="en-US" altLang="zh-CN" b="1" smtClean="0"/>
              <a:t/>
            </a:r>
            <a:br>
              <a:rPr lang="en-US" altLang="zh-CN" b="1" smtClean="0"/>
            </a:br>
            <a:r>
              <a:rPr lang="zh-CN" altLang="en-US" b="1" smtClean="0"/>
              <a:t>身份与文化的层次和分类</a:t>
            </a:r>
            <a:r>
              <a:rPr lang="fr-FR" altLang="zh-CN" b="1" smtClean="0"/>
              <a:t/>
            </a:r>
            <a:br>
              <a:rPr lang="fr-FR" altLang="zh-CN" b="1" smtClean="0"/>
            </a:br>
            <a:r>
              <a:rPr lang="fr-FR" altLang="zh-CN" b="1" smtClean="0"/>
              <a:t>L’identité et la culture:</a:t>
            </a:r>
            <a:br>
              <a:rPr lang="fr-FR" altLang="zh-CN" b="1" smtClean="0"/>
            </a:br>
            <a:r>
              <a:rPr lang="fr-FR" altLang="zh-CN" b="1" smtClean="0"/>
              <a:t>différents niveaux et la catégorisation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5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2924944"/>
            <a:ext cx="7416824" cy="27691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trike="sngStrike" smtClean="0"/>
              <a:t>触及道德底线或伤害人体健康的陋习</a:t>
            </a:r>
            <a:endParaRPr lang="en-US" altLang="zh-CN" strike="sngStrike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文化是复杂</a:t>
            </a:r>
            <a:r>
              <a:rPr lang="zh-CN" altLang="en-US"/>
              <a:t>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988840"/>
            <a:ext cx="9036496" cy="4320480"/>
          </a:xfrm>
        </p:spPr>
        <p:txBody>
          <a:bodyPr>
            <a:normAutofit/>
          </a:bodyPr>
          <a:lstStyle/>
          <a:p>
            <a:r>
              <a:rPr lang="zh-CN" altLang="en-US" smtClean="0"/>
              <a:t>一个国家内，不同民族之间、不同地域之间的文化差异；</a:t>
            </a:r>
            <a:endParaRPr lang="en-US" altLang="zh-CN" smtClean="0"/>
          </a:p>
          <a:p>
            <a:r>
              <a:rPr lang="zh-CN" altLang="en-US" smtClean="0"/>
              <a:t>同一个文化圈内，不同历史阶段的文化差异；</a:t>
            </a:r>
            <a:endParaRPr lang="en-US" altLang="zh-CN" smtClean="0"/>
          </a:p>
          <a:p>
            <a:r>
              <a:rPr lang="zh-CN" altLang="en-US" smtClean="0"/>
              <a:t>不要不懂装懂、以偏概全。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7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348880"/>
            <a:ext cx="4392488" cy="201622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Bilibili</a:t>
            </a:r>
            <a:br>
              <a:rPr lang="en-US" altLang="zh-CN" sz="3200" smtClean="0"/>
            </a:br>
            <a:r>
              <a:rPr lang="zh-CN" altLang="en-US" sz="3200"/>
              <a:t>荷里</a:t>
            </a:r>
            <a:r>
              <a:rPr lang="zh-CN" altLang="en-US" sz="3200" smtClean="0"/>
              <a:t>寒</a:t>
            </a:r>
            <a:r>
              <a:rPr lang="en-US" altLang="zh-CN" sz="3200" smtClean="0"/>
              <a:t/>
            </a:r>
            <a:br>
              <a:rPr lang="en-US" altLang="zh-CN" sz="3200" smtClean="0"/>
            </a:br>
            <a:r>
              <a:rPr lang="zh-CN" altLang="en-US" sz="3200"/>
              <a:t>柳</a:t>
            </a:r>
            <a:r>
              <a:rPr lang="zh-CN" altLang="en-US" sz="3200" smtClean="0"/>
              <a:t>如是扮相</a:t>
            </a:r>
            <a:endParaRPr lang="zh-CN" altLang="en-US" sz="32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0"/>
            <a:ext cx="3337827" cy="68321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2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2420888"/>
            <a:ext cx="6059016" cy="3921299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mtClean="0"/>
              <a:t>案例</a:t>
            </a:r>
            <a:r>
              <a:rPr lang="en-US" altLang="zh-CN" smtClean="0"/>
              <a:t>1</a:t>
            </a:r>
            <a:r>
              <a:rPr lang="zh-CN" altLang="en-US" smtClean="0"/>
              <a:t>：白色 </a:t>
            </a:r>
            <a:r>
              <a:rPr lang="en-US" altLang="zh-CN" smtClean="0"/>
              <a:t>= </a:t>
            </a:r>
            <a:r>
              <a:rPr lang="zh-CN" altLang="en-US" smtClean="0"/>
              <a:t>孝服之色？</a:t>
            </a:r>
            <a:endParaRPr lang="en-US" altLang="zh-CN" smtClean="0"/>
          </a:p>
          <a:p>
            <a:pPr marL="0" indent="0" algn="ctr">
              <a:buNone/>
            </a:pPr>
            <a:r>
              <a:rPr lang="zh-CN" altLang="en-US" b="1">
                <a:solidFill>
                  <a:srgbClr val="00B050"/>
                </a:solidFill>
              </a:rPr>
              <a:t> </a:t>
            </a:r>
            <a:r>
              <a:rPr lang="zh-CN" altLang="en-US"/>
              <a:t>案例</a:t>
            </a:r>
            <a:r>
              <a:rPr lang="en-US" altLang="zh-CN"/>
              <a:t>2</a:t>
            </a:r>
            <a:r>
              <a:rPr lang="zh-CN" altLang="en-US" smtClean="0"/>
              <a:t>：绿帽子的由来？</a:t>
            </a:r>
            <a:endParaRPr lang="en-US" altLang="zh-CN"/>
          </a:p>
          <a:p>
            <a:pPr marL="0" indent="0" algn="ctr">
              <a:buNone/>
            </a:pPr>
            <a:r>
              <a:rPr lang="en-US" altLang="zh-CN" smtClean="0"/>
              <a:t>Bilibili</a:t>
            </a:r>
            <a:r>
              <a:rPr lang="zh-CN" altLang="en-US" smtClean="0"/>
              <a:t>视频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39" y="911198"/>
            <a:ext cx="6039197" cy="511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5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8" y="1460325"/>
            <a:ext cx="5963235" cy="26667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9687" cy="16077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722"/>
            <a:ext cx="3148996" cy="2717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44" y="3356992"/>
            <a:ext cx="3869660" cy="27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0549"/>
            <a:ext cx="8284120" cy="552274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549111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4824536" cy="360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4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1720" y="2276872"/>
            <a:ext cx="6696744" cy="3489251"/>
          </a:xfrm>
        </p:spPr>
        <p:txBody>
          <a:bodyPr/>
          <a:lstStyle/>
          <a:p>
            <a:r>
              <a:rPr lang="zh-CN" altLang="en-US" smtClean="0"/>
              <a:t>不要泛化某些文化现象</a:t>
            </a:r>
            <a:endParaRPr lang="en-US" altLang="zh-CN" smtClean="0"/>
          </a:p>
          <a:p>
            <a:r>
              <a:rPr lang="zh-CN" altLang="en-US"/>
              <a:t>很多时候，文化无法被</a:t>
            </a:r>
            <a:r>
              <a:rPr lang="zh-CN" altLang="en-US" smtClean="0"/>
              <a:t>简化</a:t>
            </a:r>
            <a:endParaRPr lang="en-US" altLang="zh-CN" smtClean="0"/>
          </a:p>
          <a:p>
            <a:r>
              <a:rPr lang="zh-CN" altLang="en-US" smtClean="0"/>
              <a:t>勇于承认自己的无知</a:t>
            </a:r>
            <a:endParaRPr lang="en-US" altLang="zh-CN" smtClean="0"/>
          </a:p>
          <a:p>
            <a:r>
              <a:rPr lang="zh-CN" altLang="en-US" smtClean="0"/>
              <a:t>好奇心，求知心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11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文化在不断演变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59832" y="2780928"/>
            <a:ext cx="6131024" cy="2016224"/>
          </a:xfrm>
        </p:spPr>
        <p:txBody>
          <a:bodyPr/>
          <a:lstStyle/>
          <a:p>
            <a:r>
              <a:rPr lang="zh-CN" altLang="en-US" smtClean="0"/>
              <a:t>颜色的文化含义</a:t>
            </a:r>
            <a:endParaRPr lang="en-US" altLang="zh-CN" b="1" smtClean="0">
              <a:solidFill>
                <a:srgbClr val="00B050"/>
              </a:solidFill>
            </a:endParaRPr>
          </a:p>
          <a:p>
            <a:r>
              <a:rPr lang="zh-CN" altLang="en-US" smtClean="0"/>
              <a:t>动物的文化含义</a:t>
            </a:r>
            <a:endParaRPr lang="en-US" altLang="zh-CN" smtClean="0"/>
          </a:p>
          <a:p>
            <a:r>
              <a:rPr lang="zh-CN" altLang="en-US" smtClean="0"/>
              <a:t>数字：吉祥或禁忌？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5" y="1988840"/>
            <a:ext cx="2239266" cy="1629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5" y="3803091"/>
            <a:ext cx="1876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2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b="1" smtClean="0"/>
              <a:t>身份</a:t>
            </a:r>
            <a:endParaRPr lang="zh-CN" altLang="en-US" sz="40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2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区分文化的影响与个人行为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2780928"/>
            <a:ext cx="6347048" cy="3345235"/>
          </a:xfrm>
        </p:spPr>
        <p:txBody>
          <a:bodyPr/>
          <a:lstStyle/>
          <a:p>
            <a:r>
              <a:rPr lang="zh-CN" altLang="en-US" smtClean="0"/>
              <a:t>文化环境 </a:t>
            </a:r>
            <a:r>
              <a:rPr lang="en-US" altLang="zh-CN" smtClean="0"/>
              <a:t>+ </a:t>
            </a:r>
            <a:r>
              <a:rPr lang="zh-CN" altLang="en-US" smtClean="0"/>
              <a:t>个性 </a:t>
            </a:r>
            <a:r>
              <a:rPr lang="en-US" altLang="zh-CN" smtClean="0"/>
              <a:t>= </a:t>
            </a:r>
            <a:r>
              <a:rPr lang="zh-CN" altLang="en-US" smtClean="0"/>
              <a:t>自我</a:t>
            </a:r>
            <a:endParaRPr lang="en-US" altLang="zh-CN"/>
          </a:p>
          <a:p>
            <a:r>
              <a:rPr lang="zh-CN" altLang="en-US" smtClean="0"/>
              <a:t>不向没素质的人妥协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72816"/>
            <a:ext cx="919069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222" y="692696"/>
            <a:ext cx="8219256" cy="2218258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跨文化的伪命题</a:t>
            </a:r>
            <a:r>
              <a:rPr lang="en-US" altLang="zh-CN" smtClean="0"/>
              <a:t>——</a:t>
            </a:r>
            <a:br>
              <a:rPr lang="en-US" altLang="zh-CN" smtClean="0"/>
            </a:br>
            <a:r>
              <a:rPr lang="zh-CN" altLang="en-US" smtClean="0"/>
              <a:t>公共守则和礼仪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/>
              <a:t/>
            </a:r>
            <a:br>
              <a:rPr lang="en-US" altLang="zh-CN"/>
            </a:br>
            <a:r>
              <a:rPr lang="zh-CN" altLang="en-US" sz="2700" smtClean="0"/>
              <a:t>祖晓梅，</a:t>
            </a:r>
            <a:r>
              <a:rPr lang="en-US" altLang="zh-CN" sz="2700" smtClean="0"/>
              <a:t>《</a:t>
            </a:r>
            <a:r>
              <a:rPr lang="zh-CN" altLang="en-US" sz="2700" smtClean="0"/>
              <a:t>跨文化交际</a:t>
            </a:r>
            <a:r>
              <a:rPr lang="en-US" altLang="zh-CN" sz="2700" smtClean="0"/>
              <a:t>》</a:t>
            </a:r>
            <a:endParaRPr lang="zh-CN" altLang="en-US" sz="27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" y="3501008"/>
            <a:ext cx="9144000" cy="19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94452"/>
            <a:ext cx="5916332" cy="291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8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084982"/>
          </a:xfrm>
        </p:spPr>
        <p:txBody>
          <a:bodyPr>
            <a:normAutofit fontScale="90000"/>
          </a:bodyPr>
          <a:lstStyle/>
          <a:p>
            <a:r>
              <a:rPr lang="fr-FR" altLang="zh-CN" smtClean="0"/>
              <a:t>Activité 1: </a:t>
            </a:r>
            <a:br>
              <a:rPr lang="fr-FR" altLang="zh-CN" smtClean="0"/>
            </a:br>
            <a:r>
              <a:rPr lang="fr-FR" altLang="zh-CN" smtClean="0"/>
              <a:t>présentez-vous par 10 phrases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8944" y="257544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1. </a:t>
            </a:r>
            <a:r>
              <a:rPr lang="zh-CN" altLang="en-US" smtClean="0"/>
              <a:t>我 </a:t>
            </a:r>
            <a:r>
              <a:rPr lang="en-US" altLang="zh-CN" smtClean="0"/>
              <a:t>..................................................</a:t>
            </a:r>
          </a:p>
          <a:p>
            <a:pPr marL="0" indent="0">
              <a:buNone/>
            </a:pPr>
            <a:r>
              <a:rPr lang="en-US" altLang="zh-CN" smtClean="0"/>
              <a:t>2. </a:t>
            </a:r>
            <a:r>
              <a:rPr lang="zh-CN" altLang="en-US" smtClean="0"/>
              <a:t>我 </a:t>
            </a:r>
            <a:r>
              <a:rPr lang="en-US" altLang="zh-CN" smtClean="0"/>
              <a:t>..................................................</a:t>
            </a:r>
          </a:p>
          <a:p>
            <a:pPr marL="0" indent="0">
              <a:buNone/>
            </a:pPr>
            <a:r>
              <a:rPr lang="en-US" altLang="zh-CN" smtClean="0"/>
              <a:t>3. </a:t>
            </a:r>
            <a:r>
              <a:rPr lang="zh-CN" altLang="en-US" smtClean="0"/>
              <a:t>我 </a:t>
            </a:r>
            <a:r>
              <a:rPr lang="en-US" altLang="zh-CN" smtClean="0"/>
              <a:t>..................................................</a:t>
            </a:r>
          </a:p>
          <a:p>
            <a:pPr marL="0" indent="0">
              <a:buNone/>
            </a:pPr>
            <a:r>
              <a:rPr lang="en-US" altLang="zh-CN" smtClean="0"/>
              <a:t>4. </a:t>
            </a:r>
            <a:r>
              <a:rPr lang="zh-CN" altLang="en-US" smtClean="0"/>
              <a:t>我 </a:t>
            </a:r>
            <a:r>
              <a:rPr lang="en-US" altLang="zh-CN" smtClean="0"/>
              <a:t>..................................................</a:t>
            </a:r>
          </a:p>
          <a:p>
            <a:pPr marL="0" indent="0">
              <a:buNone/>
            </a:pPr>
            <a:r>
              <a:rPr lang="en-US" altLang="zh-CN" smtClean="0"/>
              <a:t>etc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3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altLang="zh-CN" smtClean="0"/>
              <a:t>Activité 2: classez les éléments dans trois sortes d’identité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2132856"/>
            <a:ext cx="820891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mtClean="0"/>
              <a:t>I</a:t>
            </a:r>
            <a:r>
              <a:rPr lang="fr-FR" altLang="zh-CN"/>
              <a:t>d</a:t>
            </a:r>
            <a:r>
              <a:rPr lang="fr-FR" altLang="zh-CN" smtClean="0"/>
              <a:t>endité culturelle</a:t>
            </a:r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r>
              <a:rPr lang="fr-FR" altLang="zh-CN" smtClean="0"/>
              <a:t>Identité sociale</a:t>
            </a:r>
          </a:p>
          <a:p>
            <a:pPr marL="0" indent="0">
              <a:buNone/>
            </a:pPr>
            <a:endParaRPr lang="fr-FR" altLang="zh-CN" smtClean="0"/>
          </a:p>
          <a:p>
            <a:pPr marL="0" indent="0">
              <a:buNone/>
            </a:pPr>
            <a:r>
              <a:rPr lang="fr-FR" altLang="zh-CN" smtClean="0"/>
              <a:t>Identité personnelle</a:t>
            </a:r>
          </a:p>
          <a:p>
            <a:pPr marL="0" indent="0">
              <a:buNone/>
            </a:pPr>
            <a:endParaRPr lang="fr-FR" altLang="zh-CN"/>
          </a:p>
          <a:p>
            <a:pPr marL="0" indent="0">
              <a:buNone/>
            </a:pPr>
            <a:r>
              <a:rPr lang="fr-FR" altLang="zh-CN" smtClean="0"/>
              <a:t>                                                            </a:t>
            </a:r>
            <a:r>
              <a:rPr lang="zh-CN" altLang="en-US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上外</a:t>
            </a:r>
            <a:r>
              <a:rPr lang="en-US" altLang="zh-CN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MOOC</a:t>
            </a:r>
            <a:endParaRPr lang="zh-CN" altLang="en-US" sz="24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2408"/>
            <a:ext cx="8280920" cy="625691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0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BE0-487F-4CD5-BAE0-96920C81A36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50487"/>
            <a:ext cx="9108504" cy="301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7" y="1124744"/>
            <a:ext cx="8022141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64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654</Words>
  <Application>Microsoft Office PowerPoint</Application>
  <PresentationFormat>全屏显示(4:3)</PresentationFormat>
  <Paragraphs>191</Paragraphs>
  <Slides>53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主题​​</vt:lpstr>
      <vt:lpstr>跨文化交际 Communication interculturelle</vt:lpstr>
      <vt:lpstr>教材与书籍</vt:lpstr>
      <vt:lpstr>MOOC</vt:lpstr>
      <vt:lpstr>第一讲 身份与文化的层次和分类 L’identité et la culture: différents niveaux et la catégorisation</vt:lpstr>
      <vt:lpstr>PowerPoint 演示文稿</vt:lpstr>
      <vt:lpstr>Activité 1:  présentez-vous par 10 phrases</vt:lpstr>
      <vt:lpstr>Activité 2: classez les éléments dans trois sortes d’identité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Activité 3: classez les groupes suivants dans un ordre diminué</vt:lpstr>
      <vt:lpstr>陈国明《跨文化交际学》 上海：华东师范大学出版社 2003年，31页</vt:lpstr>
      <vt:lpstr>PowerPoint 演示文稿</vt:lpstr>
      <vt:lpstr>PowerPoint 演示文稿</vt:lpstr>
      <vt:lpstr>Différents niveaux de la culture</vt:lpstr>
      <vt:lpstr>文化的不同层次</vt:lpstr>
      <vt:lpstr>PowerPoint 演示文稿</vt:lpstr>
      <vt:lpstr>PowerPoint 演示文稿</vt:lpstr>
      <vt:lpstr>文化人类学 文化圈</vt:lpstr>
      <vt:lpstr>Activité 4: analysez les différents éléments de la communication interculturelle</vt:lpstr>
      <vt:lpstr>PowerPoint 演示文稿</vt:lpstr>
      <vt:lpstr>Activité 5: associez les éléments culturels et les domaines  </vt:lpstr>
      <vt:lpstr>Activité 6: Classez les éléments culturels dans trois catégories: la culture matérielle, la culture sociale et la culture spirituelle</vt:lpstr>
      <vt:lpstr>PowerPoint 演示文稿</vt:lpstr>
      <vt:lpstr>PowerPoint 演示文稿</vt:lpstr>
      <vt:lpstr>La culture subjective</vt:lpstr>
      <vt:lpstr>PowerPoint 演示文稿</vt:lpstr>
      <vt:lpstr>PowerPoint 演示文稿</vt:lpstr>
      <vt:lpstr>中层、深层文化的无意识性</vt:lpstr>
      <vt:lpstr>PowerPoint 演示文稿</vt:lpstr>
      <vt:lpstr>Activité 7: Discussion. Peut-on considérer ces phénomènes comme culturels? Doit-on protester contre? Pourquoi?</vt:lpstr>
      <vt:lpstr>PowerPoint 演示文稿</vt:lpstr>
      <vt:lpstr>辜鸿铭 （1857—1928）</vt:lpstr>
      <vt:lpstr>PowerPoint 演示文稿</vt:lpstr>
      <vt:lpstr>PowerPoint 演示文稿</vt:lpstr>
      <vt:lpstr>Circoncision féminine</vt:lpstr>
      <vt:lpstr>《真相访谈》 阿米尔汗</vt:lpstr>
      <vt:lpstr>PowerPoint 演示文稿</vt:lpstr>
      <vt:lpstr>文化是复杂的</vt:lpstr>
      <vt:lpstr>Bilibili 荷里寒 柳如是扮相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文化在不断演变</vt:lpstr>
      <vt:lpstr>区分文化的影响与个人行为</vt:lpstr>
      <vt:lpstr>PowerPoint 演示文稿</vt:lpstr>
      <vt:lpstr>跨文化的伪命题—— 公共守则和礼仪  祖晓梅，《跨文化交际》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跨文化交际 Communication interculturelle</dc:title>
  <dc:creator>lonovo</dc:creator>
  <cp:lastModifiedBy>lonovo</cp:lastModifiedBy>
  <cp:revision>175</cp:revision>
  <dcterms:created xsi:type="dcterms:W3CDTF">2021-09-18T09:26:15Z</dcterms:created>
  <dcterms:modified xsi:type="dcterms:W3CDTF">2022-06-19T02:23:14Z</dcterms:modified>
</cp:coreProperties>
</file>